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roxima Nova Bold" charset="1" panose="02000506030000020004"/>
      <p:regular r:id="rId14"/>
    </p:embeddedFont>
    <p:embeddedFont>
      <p:font typeface="Poppins Bold" charset="1" panose="00000800000000000000"/>
      <p:regular r:id="rId15"/>
    </p:embeddedFont>
    <p:embeddedFont>
      <p:font typeface="Canva Sans Bold" charset="1" panose="020B0803030501040103"/>
      <p:regular r:id="rId16"/>
    </p:embeddedFont>
    <p:embeddedFont>
      <p:font typeface="Canva Sans" charset="1" panose="020B0503030501040103"/>
      <p:regular r:id="rId17"/>
    </p:embeddedFont>
    <p:embeddedFont>
      <p:font typeface="Poppins" charset="1" panose="00000500000000000000"/>
      <p:regular r:id="rId18"/>
    </p:embeddedFont>
    <p:embeddedFont>
      <p:font typeface="Comic Sans Bold" charset="1" panose="030009020303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7.jpe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7.pn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8.pn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233938" y="-61042"/>
            <a:ext cx="5263612" cy="6275543"/>
          </a:xfrm>
          <a:custGeom>
            <a:avLst/>
            <a:gdLst/>
            <a:ahLst/>
            <a:cxnLst/>
            <a:rect r="r" b="b" t="t" l="l"/>
            <a:pathLst>
              <a:path h="6275543" w="5263612">
                <a:moveTo>
                  <a:pt x="5263612" y="0"/>
                </a:moveTo>
                <a:lnTo>
                  <a:pt x="0" y="0"/>
                </a:lnTo>
                <a:lnTo>
                  <a:pt x="0" y="6275542"/>
                </a:lnTo>
                <a:lnTo>
                  <a:pt x="5263612" y="6275542"/>
                </a:lnTo>
                <a:lnTo>
                  <a:pt x="52636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76760" y="1158031"/>
            <a:ext cx="8471366" cy="9765263"/>
          </a:xfrm>
          <a:custGeom>
            <a:avLst/>
            <a:gdLst/>
            <a:ahLst/>
            <a:cxnLst/>
            <a:rect r="r" b="b" t="t" l="l"/>
            <a:pathLst>
              <a:path h="9765263" w="8471366">
                <a:moveTo>
                  <a:pt x="0" y="0"/>
                </a:moveTo>
                <a:lnTo>
                  <a:pt x="8471365" y="0"/>
                </a:lnTo>
                <a:lnTo>
                  <a:pt x="8471365" y="9765263"/>
                </a:lnTo>
                <a:lnTo>
                  <a:pt x="0" y="9765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227250" y="1724568"/>
            <a:ext cx="6812785" cy="681278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539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1338918" y="1836236"/>
            <a:ext cx="6589450" cy="658945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0" y="7125"/>
            <a:ext cx="4855065" cy="1605906"/>
          </a:xfrm>
          <a:custGeom>
            <a:avLst/>
            <a:gdLst/>
            <a:ahLst/>
            <a:cxnLst/>
            <a:rect r="r" b="b" t="t" l="l"/>
            <a:pathLst>
              <a:path h="1605906" w="4855065">
                <a:moveTo>
                  <a:pt x="0" y="0"/>
                </a:moveTo>
                <a:lnTo>
                  <a:pt x="4855065" y="0"/>
                </a:lnTo>
                <a:lnTo>
                  <a:pt x="4855065" y="1605906"/>
                </a:lnTo>
                <a:lnTo>
                  <a:pt x="0" y="16059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255705"/>
            <a:ext cx="7652729" cy="143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10"/>
              </a:lnSpc>
              <a:spcBef>
                <a:spcPct val="0"/>
              </a:spcBef>
            </a:pPr>
            <a:r>
              <a:rPr lang="en-US" b="true" sz="8364">
                <a:solidFill>
                  <a:srgbClr val="1A1A1A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INFOMATE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637823"/>
            <a:ext cx="7803020" cy="76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5"/>
              </a:lnSpc>
            </a:pPr>
            <a:r>
              <a:rPr lang="en-US" sz="3109" b="true">
                <a:solidFill>
                  <a:srgbClr val="035397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AN AI-POWERED INFORMATION ASSISTANT FOR THE ICT DEPARTMENT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851995"/>
            <a:ext cx="8115300" cy="148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0"/>
              </a:lnSpc>
            </a:pPr>
            <a:r>
              <a:rPr lang="en-US" sz="2129" b="true">
                <a:solidFill>
                  <a:srgbClr val="2F5679"/>
                </a:solidFill>
                <a:latin typeface="Poppins Bold"/>
                <a:ea typeface="Poppins Bold"/>
                <a:cs typeface="Poppins Bold"/>
                <a:sym typeface="Poppins Bold"/>
              </a:rPr>
              <a:t>Course: ICT Engineering Capstone (2025-26)</a:t>
            </a:r>
          </a:p>
          <a:p>
            <a:pPr algn="l">
              <a:lnSpc>
                <a:spcPts val="2980"/>
              </a:lnSpc>
            </a:pPr>
          </a:p>
          <a:p>
            <a:pPr algn="l">
              <a:lnSpc>
                <a:spcPts val="2980"/>
              </a:lnSpc>
            </a:pPr>
            <a:r>
              <a:rPr lang="en-US" sz="2129" b="true">
                <a:solidFill>
                  <a:srgbClr val="2F5679"/>
                </a:solidFill>
                <a:latin typeface="Poppins Bold"/>
                <a:ea typeface="Poppins Bold"/>
                <a:cs typeface="Poppins Bold"/>
                <a:sym typeface="Poppins Bold"/>
              </a:rPr>
              <a:t>Prepared by :  Prashant Sarvaiya &amp; Ronit Motivaras</a:t>
            </a:r>
          </a:p>
          <a:p>
            <a:pPr algn="l">
              <a:lnSpc>
                <a:spcPts val="298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765399" cy="9258300"/>
          </a:xfrm>
          <a:custGeom>
            <a:avLst/>
            <a:gdLst/>
            <a:ahLst/>
            <a:cxnLst/>
            <a:rect r="r" b="b" t="t" l="l"/>
            <a:pathLst>
              <a:path h="9258300" w="7765399">
                <a:moveTo>
                  <a:pt x="0" y="0"/>
                </a:moveTo>
                <a:lnTo>
                  <a:pt x="7765399" y="0"/>
                </a:lnTo>
                <a:lnTo>
                  <a:pt x="7765399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61684" y="1999669"/>
            <a:ext cx="7127320" cy="10633046"/>
          </a:xfrm>
          <a:custGeom>
            <a:avLst/>
            <a:gdLst/>
            <a:ahLst/>
            <a:cxnLst/>
            <a:rect r="r" b="b" t="t" l="l"/>
            <a:pathLst>
              <a:path h="10633046" w="7127320">
                <a:moveTo>
                  <a:pt x="0" y="0"/>
                </a:moveTo>
                <a:lnTo>
                  <a:pt x="7127320" y="0"/>
                </a:lnTo>
                <a:lnTo>
                  <a:pt x="7127320" y="10633046"/>
                </a:lnTo>
                <a:lnTo>
                  <a:pt x="0" y="10633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7264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874528" y="1737107"/>
            <a:ext cx="6812785" cy="681278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539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986196" y="1848775"/>
            <a:ext cx="6589450" cy="658945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144000" y="2351099"/>
            <a:ext cx="6858199" cy="1102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68"/>
              </a:lnSpc>
            </a:pPr>
            <a:r>
              <a:rPr lang="en-US" sz="8613" b="true">
                <a:solidFill>
                  <a:srgbClr val="1A1A1A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5768720"/>
            <a:ext cx="8571986" cy="278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82"/>
              </a:lnSpc>
              <a:spcBef>
                <a:spcPct val="0"/>
              </a:spcBef>
            </a:pPr>
            <a:r>
              <a:rPr lang="en-US" b="true" sz="2630">
                <a:solidFill>
                  <a:srgbClr val="1A1A1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Challenge</a:t>
            </a:r>
            <a:r>
              <a:rPr lang="en-US" sz="2630">
                <a:solidFill>
                  <a:srgbClr val="1A1A1A"/>
                </a:solidFill>
                <a:latin typeface="Canva Sans"/>
                <a:ea typeface="Canva Sans"/>
                <a:cs typeface="Canva Sans"/>
                <a:sym typeface="Canva Sans"/>
              </a:rPr>
              <a:t> :  For students, new admits, and external visitors, getting timely and accurate answers to department-related questions can be challenging.  In turn, this creates additional work for faculty and administrative staff, who are often left to answer repetitive questions.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3643043"/>
            <a:ext cx="8571986" cy="1400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80"/>
              </a:lnSpc>
              <a:spcBef>
                <a:spcPct val="0"/>
              </a:spcBef>
            </a:pPr>
            <a:r>
              <a:rPr lang="en-US" sz="262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Infomate is a web-based chatbot for the ICT department that acts as a centralized and interactive information assistant.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429993" y="0"/>
            <a:ext cx="4855065" cy="1605906"/>
          </a:xfrm>
          <a:custGeom>
            <a:avLst/>
            <a:gdLst/>
            <a:ahLst/>
            <a:cxnLst/>
            <a:rect r="r" b="b" t="t" l="l"/>
            <a:pathLst>
              <a:path h="1605906" w="4855065">
                <a:moveTo>
                  <a:pt x="0" y="0"/>
                </a:moveTo>
                <a:lnTo>
                  <a:pt x="4855065" y="0"/>
                </a:lnTo>
                <a:lnTo>
                  <a:pt x="4855065" y="1605906"/>
                </a:lnTo>
                <a:lnTo>
                  <a:pt x="0" y="16059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55534" y="4817426"/>
            <a:ext cx="7334660" cy="1174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63"/>
              </a:lnSpc>
            </a:pPr>
            <a:r>
              <a:rPr lang="en-US" sz="7968" b="true">
                <a:solidFill>
                  <a:srgbClr val="1A1A1A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Objectives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53800" y="617757"/>
            <a:ext cx="10168532" cy="1969413"/>
            <a:chOff x="0" y="0"/>
            <a:chExt cx="2098337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98337" cy="406400"/>
            </a:xfrm>
            <a:custGeom>
              <a:avLst/>
              <a:gdLst/>
              <a:ahLst/>
              <a:cxnLst/>
              <a:rect r="r" b="b" t="t" l="l"/>
              <a:pathLst>
                <a:path h="406400" w="2098337">
                  <a:moveTo>
                    <a:pt x="1895137" y="0"/>
                  </a:moveTo>
                  <a:cubicBezTo>
                    <a:pt x="2007361" y="0"/>
                    <a:pt x="2098337" y="90976"/>
                    <a:pt x="2098337" y="203200"/>
                  </a:cubicBezTo>
                  <a:cubicBezTo>
                    <a:pt x="2098337" y="315424"/>
                    <a:pt x="2007361" y="406400"/>
                    <a:pt x="1895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539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9833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565618" y="851337"/>
            <a:ext cx="6535595" cy="1335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Provide a centralized, accessible, and interactive platform for department information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10138" y="780188"/>
            <a:ext cx="1629548" cy="162954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53800" y="3019336"/>
            <a:ext cx="10168532" cy="1969413"/>
            <a:chOff x="0" y="0"/>
            <a:chExt cx="2098337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98337" cy="406400"/>
            </a:xfrm>
            <a:custGeom>
              <a:avLst/>
              <a:gdLst/>
              <a:ahLst/>
              <a:cxnLst/>
              <a:rect r="r" b="b" t="t" l="l"/>
              <a:pathLst>
                <a:path h="406400" w="2098337">
                  <a:moveTo>
                    <a:pt x="1895137" y="0"/>
                  </a:moveTo>
                  <a:cubicBezTo>
                    <a:pt x="2007361" y="0"/>
                    <a:pt x="2098337" y="90976"/>
                    <a:pt x="2098337" y="203200"/>
                  </a:cubicBezTo>
                  <a:cubicBezTo>
                    <a:pt x="2098337" y="315424"/>
                    <a:pt x="2007361" y="406400"/>
                    <a:pt x="1895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539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98337" cy="444500"/>
            </a:xfrm>
            <a:prstGeom prst="rect">
              <a:avLst/>
            </a:prstGeom>
          </p:spPr>
          <p:txBody>
            <a:bodyPr anchor="ctr" rtlCol="false" tIns="72028" lIns="72028" bIns="72028" rIns="72028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450094" y="3190868"/>
            <a:ext cx="6535595" cy="1335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Assist new admissions in easily understanding facilities, faculty, labs, and placements.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10138" y="3189269"/>
            <a:ext cx="1629548" cy="162954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353800" y="5420915"/>
            <a:ext cx="10168532" cy="1969413"/>
            <a:chOff x="0" y="0"/>
            <a:chExt cx="2098337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98337" cy="406400"/>
            </a:xfrm>
            <a:custGeom>
              <a:avLst/>
              <a:gdLst/>
              <a:ahLst/>
              <a:cxnLst/>
              <a:rect r="r" b="b" t="t" l="l"/>
              <a:pathLst>
                <a:path h="406400" w="2098337">
                  <a:moveTo>
                    <a:pt x="1895137" y="0"/>
                  </a:moveTo>
                  <a:cubicBezTo>
                    <a:pt x="2007361" y="0"/>
                    <a:pt x="2098337" y="90976"/>
                    <a:pt x="2098337" y="203200"/>
                  </a:cubicBezTo>
                  <a:cubicBezTo>
                    <a:pt x="2098337" y="315424"/>
                    <a:pt x="2007361" y="406400"/>
                    <a:pt x="1895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539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09833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450094" y="5588824"/>
            <a:ext cx="6535595" cy="1335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Reduce the workload on faculty and administrative staff by automating FAQs.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39571" y="5590848"/>
            <a:ext cx="1629548" cy="162954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53800" y="7998062"/>
            <a:ext cx="10168532" cy="1969413"/>
            <a:chOff x="0" y="0"/>
            <a:chExt cx="2098337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8337" cy="406400"/>
            </a:xfrm>
            <a:custGeom>
              <a:avLst/>
              <a:gdLst/>
              <a:ahLst/>
              <a:cxnLst/>
              <a:rect r="r" b="b" t="t" l="l"/>
              <a:pathLst>
                <a:path h="406400" w="2098337">
                  <a:moveTo>
                    <a:pt x="1895137" y="0"/>
                  </a:moveTo>
                  <a:cubicBezTo>
                    <a:pt x="2007361" y="0"/>
                    <a:pt x="2098337" y="90976"/>
                    <a:pt x="2098337" y="203200"/>
                  </a:cubicBezTo>
                  <a:cubicBezTo>
                    <a:pt x="2098337" y="315424"/>
                    <a:pt x="2007361" y="406400"/>
                    <a:pt x="1895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539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09833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450094" y="8390453"/>
            <a:ext cx="6535595" cy="8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Establish a digital-first communication channel for students, staff, and visitors.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639571" y="8167994"/>
            <a:ext cx="1629548" cy="162954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14120121" y="-71546"/>
            <a:ext cx="4167879" cy="1378606"/>
          </a:xfrm>
          <a:custGeom>
            <a:avLst/>
            <a:gdLst/>
            <a:ahLst/>
            <a:cxnLst/>
            <a:rect r="r" b="b" t="t" l="l"/>
            <a:pathLst>
              <a:path h="1378606" w="4167879">
                <a:moveTo>
                  <a:pt x="0" y="0"/>
                </a:moveTo>
                <a:lnTo>
                  <a:pt x="4167879" y="0"/>
                </a:lnTo>
                <a:lnTo>
                  <a:pt x="4167879" y="1378606"/>
                </a:lnTo>
                <a:lnTo>
                  <a:pt x="0" y="13786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871363" y="-35974"/>
            <a:ext cx="5367355" cy="12084101"/>
          </a:xfrm>
          <a:custGeom>
            <a:avLst/>
            <a:gdLst/>
            <a:ahLst/>
            <a:cxnLst/>
            <a:rect r="r" b="b" t="t" l="l"/>
            <a:pathLst>
              <a:path h="12084101" w="5367355">
                <a:moveTo>
                  <a:pt x="0" y="0"/>
                </a:moveTo>
                <a:lnTo>
                  <a:pt x="5367355" y="0"/>
                </a:lnTo>
                <a:lnTo>
                  <a:pt x="5367355" y="12084100"/>
                </a:lnTo>
                <a:lnTo>
                  <a:pt x="0" y="12084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310684" y="1428169"/>
            <a:ext cx="7127320" cy="10633046"/>
          </a:xfrm>
          <a:custGeom>
            <a:avLst/>
            <a:gdLst/>
            <a:ahLst/>
            <a:cxnLst/>
            <a:rect r="r" b="b" t="t" l="l"/>
            <a:pathLst>
              <a:path h="10633046" w="7127320">
                <a:moveTo>
                  <a:pt x="0" y="0"/>
                </a:moveTo>
                <a:lnTo>
                  <a:pt x="7127320" y="0"/>
                </a:lnTo>
                <a:lnTo>
                  <a:pt x="7127320" y="10633046"/>
                </a:lnTo>
                <a:lnTo>
                  <a:pt x="0" y="10633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7264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5397" y="3717901"/>
            <a:ext cx="7747810" cy="5540399"/>
            <a:chOff x="0" y="0"/>
            <a:chExt cx="878092" cy="6279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8092" cy="627917"/>
            </a:xfrm>
            <a:custGeom>
              <a:avLst/>
              <a:gdLst/>
              <a:ahLst/>
              <a:cxnLst/>
              <a:rect r="r" b="b" t="t" l="l"/>
              <a:pathLst>
                <a:path h="627917" w="878092">
                  <a:moveTo>
                    <a:pt x="77941" y="0"/>
                  </a:moveTo>
                  <a:lnTo>
                    <a:pt x="800152" y="0"/>
                  </a:lnTo>
                  <a:cubicBezTo>
                    <a:pt x="843197" y="0"/>
                    <a:pt x="878092" y="34895"/>
                    <a:pt x="878092" y="77941"/>
                  </a:cubicBezTo>
                  <a:lnTo>
                    <a:pt x="878092" y="549976"/>
                  </a:lnTo>
                  <a:cubicBezTo>
                    <a:pt x="878092" y="593022"/>
                    <a:pt x="843197" y="627917"/>
                    <a:pt x="800152" y="627917"/>
                  </a:cubicBezTo>
                  <a:lnTo>
                    <a:pt x="77941" y="627917"/>
                  </a:lnTo>
                  <a:cubicBezTo>
                    <a:pt x="34895" y="627917"/>
                    <a:pt x="0" y="593022"/>
                    <a:pt x="0" y="549976"/>
                  </a:cubicBezTo>
                  <a:lnTo>
                    <a:pt x="0" y="77941"/>
                  </a:lnTo>
                  <a:cubicBezTo>
                    <a:pt x="0" y="34895"/>
                    <a:pt x="34895" y="0"/>
                    <a:pt x="77941" y="0"/>
                  </a:cubicBezTo>
                  <a:close/>
                </a:path>
              </a:pathLst>
            </a:custGeom>
            <a:solidFill>
              <a:srgbClr val="03539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78092" cy="666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576679" y="1877191"/>
            <a:ext cx="8322742" cy="6532618"/>
          </a:xfrm>
          <a:custGeom>
            <a:avLst/>
            <a:gdLst/>
            <a:ahLst/>
            <a:cxnLst/>
            <a:rect r="r" b="b" t="t" l="l"/>
            <a:pathLst>
              <a:path h="6532618" w="8322742">
                <a:moveTo>
                  <a:pt x="0" y="0"/>
                </a:moveTo>
                <a:lnTo>
                  <a:pt x="8322742" y="0"/>
                </a:lnTo>
                <a:lnTo>
                  <a:pt x="8322742" y="6532618"/>
                </a:lnTo>
                <a:lnTo>
                  <a:pt x="0" y="65326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655318"/>
            <a:ext cx="7464507" cy="163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2"/>
              </a:lnSpc>
            </a:pPr>
            <a:r>
              <a:rPr lang="en-US" sz="5593" b="true">
                <a:solidFill>
                  <a:srgbClr val="1A1A1A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Target Users &amp; Their Needs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1780" y="4235485"/>
            <a:ext cx="6650512" cy="4666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1677" indent="-205838" lvl="1">
              <a:lnSpc>
                <a:spcPts val="2669"/>
              </a:lnSpc>
              <a:buFont typeface="Arial"/>
              <a:buChar char="•"/>
            </a:pPr>
            <a:r>
              <a:rPr lang="en-US" b="true" sz="190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Students</a:t>
            </a:r>
            <a:r>
              <a:rPr lang="en-US" sz="19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Need quick access to academic and administrative information without dependency on staff.</a:t>
            </a:r>
          </a:p>
          <a:p>
            <a:pPr algn="just">
              <a:lnSpc>
                <a:spcPts val="2669"/>
              </a:lnSpc>
            </a:pPr>
          </a:p>
          <a:p>
            <a:pPr algn="just" marL="411677" indent="-205838" lvl="1">
              <a:lnSpc>
                <a:spcPts val="2669"/>
              </a:lnSpc>
              <a:buFont typeface="Arial"/>
              <a:buChar char="•"/>
            </a:pPr>
            <a:r>
              <a:rPr lang="en-US" b="true" sz="190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New Admissions:</a:t>
            </a:r>
            <a:r>
              <a:rPr lang="en-US" sz="19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Require a hassle-free way to understand department offerings, faculty, labs, and placements.</a:t>
            </a:r>
          </a:p>
          <a:p>
            <a:pPr algn="just">
              <a:lnSpc>
                <a:spcPts val="2669"/>
              </a:lnSpc>
            </a:pPr>
          </a:p>
          <a:p>
            <a:pPr algn="just" marL="411677" indent="-205838" lvl="1">
              <a:lnSpc>
                <a:spcPts val="2669"/>
              </a:lnSpc>
              <a:buFont typeface="Arial"/>
              <a:buChar char="•"/>
            </a:pPr>
            <a:r>
              <a:rPr lang="en-US" b="true" sz="190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Department Staff:</a:t>
            </a:r>
            <a:r>
              <a:rPr lang="en-US" sz="19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Benefit from reduced repetitive queries, allowing them to focus on core tasks.</a:t>
            </a:r>
          </a:p>
          <a:p>
            <a:pPr algn="just">
              <a:lnSpc>
                <a:spcPts val="2669"/>
              </a:lnSpc>
            </a:pPr>
          </a:p>
          <a:p>
            <a:pPr algn="just" marL="411677" indent="-205838" lvl="1">
              <a:lnSpc>
                <a:spcPts val="2669"/>
              </a:lnSpc>
              <a:buFont typeface="Arial"/>
              <a:buChar char="•"/>
            </a:pPr>
            <a:r>
              <a:rPr lang="en-US" b="true" sz="190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Guests/Parents</a:t>
            </a:r>
            <a:r>
              <a:rPr lang="en-US" sz="19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Need an easy way to interact and learn about department facilities and opportunities</a:t>
            </a:r>
          </a:p>
          <a:p>
            <a:pPr algn="just">
              <a:lnSpc>
                <a:spcPts val="2669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120121" y="-71546"/>
            <a:ext cx="4167879" cy="1378606"/>
          </a:xfrm>
          <a:custGeom>
            <a:avLst/>
            <a:gdLst/>
            <a:ahLst/>
            <a:cxnLst/>
            <a:rect r="r" b="b" t="t" l="l"/>
            <a:pathLst>
              <a:path h="1378606" w="4167879">
                <a:moveTo>
                  <a:pt x="0" y="0"/>
                </a:moveTo>
                <a:lnTo>
                  <a:pt x="4167879" y="0"/>
                </a:lnTo>
                <a:lnTo>
                  <a:pt x="4167879" y="1378606"/>
                </a:lnTo>
                <a:lnTo>
                  <a:pt x="0" y="137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170060" cy="6164006"/>
          </a:xfrm>
          <a:custGeom>
            <a:avLst/>
            <a:gdLst/>
            <a:ahLst/>
            <a:cxnLst/>
            <a:rect r="r" b="b" t="t" l="l"/>
            <a:pathLst>
              <a:path h="6164006" w="5170060">
                <a:moveTo>
                  <a:pt x="0" y="0"/>
                </a:moveTo>
                <a:lnTo>
                  <a:pt x="5170060" y="0"/>
                </a:lnTo>
                <a:lnTo>
                  <a:pt x="5170060" y="6164006"/>
                </a:lnTo>
                <a:lnTo>
                  <a:pt x="0" y="61640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952992" y="6567702"/>
            <a:ext cx="3335008" cy="3976164"/>
          </a:xfrm>
          <a:custGeom>
            <a:avLst/>
            <a:gdLst/>
            <a:ahLst/>
            <a:cxnLst/>
            <a:rect r="r" b="b" t="t" l="l"/>
            <a:pathLst>
              <a:path h="3976164" w="3335008">
                <a:moveTo>
                  <a:pt x="3335008" y="3976164"/>
                </a:moveTo>
                <a:lnTo>
                  <a:pt x="0" y="3976164"/>
                </a:lnTo>
                <a:lnTo>
                  <a:pt x="0" y="0"/>
                </a:lnTo>
                <a:lnTo>
                  <a:pt x="3335008" y="0"/>
                </a:lnTo>
                <a:lnTo>
                  <a:pt x="3335008" y="39761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0750" y="2779361"/>
            <a:ext cx="16208286" cy="6085220"/>
          </a:xfrm>
          <a:custGeom>
            <a:avLst/>
            <a:gdLst/>
            <a:ahLst/>
            <a:cxnLst/>
            <a:rect r="r" b="b" t="t" l="l"/>
            <a:pathLst>
              <a:path h="6085220" w="16208286">
                <a:moveTo>
                  <a:pt x="0" y="0"/>
                </a:moveTo>
                <a:lnTo>
                  <a:pt x="16208286" y="0"/>
                </a:lnTo>
                <a:lnTo>
                  <a:pt x="16208286" y="6085220"/>
                </a:lnTo>
                <a:lnTo>
                  <a:pt x="0" y="6085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5751" r="-1932" b="-8575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5008" y="1057275"/>
            <a:ext cx="11617984" cy="1034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sz="6983" b="true">
                <a:solidFill>
                  <a:srgbClr val="1A1A1A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Technical Architecture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120121" y="-71546"/>
            <a:ext cx="4167879" cy="1378606"/>
          </a:xfrm>
          <a:custGeom>
            <a:avLst/>
            <a:gdLst/>
            <a:ahLst/>
            <a:cxnLst/>
            <a:rect r="r" b="b" t="t" l="l"/>
            <a:pathLst>
              <a:path h="1378606" w="4167879">
                <a:moveTo>
                  <a:pt x="0" y="0"/>
                </a:moveTo>
                <a:lnTo>
                  <a:pt x="4167879" y="0"/>
                </a:lnTo>
                <a:lnTo>
                  <a:pt x="4167879" y="1378606"/>
                </a:lnTo>
                <a:lnTo>
                  <a:pt x="0" y="137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63" t="0" r="-196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72830" y="3967256"/>
            <a:ext cx="3318491" cy="428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885" b="true">
                <a:solidFill>
                  <a:srgbClr val="1A1A1A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Live Demonstration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18184" y="8459350"/>
            <a:ext cx="3723205" cy="355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6"/>
              </a:lnSpc>
            </a:pPr>
            <a:r>
              <a:rPr lang="en-US" sz="2018" u="sng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http://infomateict.vercel.app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968252" y="4709783"/>
            <a:ext cx="3423069" cy="3478638"/>
          </a:xfrm>
          <a:custGeom>
            <a:avLst/>
            <a:gdLst/>
            <a:ahLst/>
            <a:cxnLst/>
            <a:rect r="r" b="b" t="t" l="l"/>
            <a:pathLst>
              <a:path h="3478638" w="3423069">
                <a:moveTo>
                  <a:pt x="0" y="0"/>
                </a:moveTo>
                <a:lnTo>
                  <a:pt x="3423069" y="0"/>
                </a:lnTo>
                <a:lnTo>
                  <a:pt x="3423069" y="3478638"/>
                </a:lnTo>
                <a:lnTo>
                  <a:pt x="0" y="3478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63108" y="-5498166"/>
            <a:ext cx="7574634" cy="17053584"/>
          </a:xfrm>
          <a:custGeom>
            <a:avLst/>
            <a:gdLst/>
            <a:ahLst/>
            <a:cxnLst/>
            <a:rect r="r" b="b" t="t" l="l"/>
            <a:pathLst>
              <a:path h="17053584" w="7574634">
                <a:moveTo>
                  <a:pt x="0" y="0"/>
                </a:moveTo>
                <a:lnTo>
                  <a:pt x="7574633" y="0"/>
                </a:lnTo>
                <a:lnTo>
                  <a:pt x="7574633" y="17053584"/>
                </a:lnTo>
                <a:lnTo>
                  <a:pt x="0" y="17053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554492" y="-529791"/>
            <a:ext cx="10461624" cy="1046162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539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461652" y="-186840"/>
            <a:ext cx="10118673" cy="1011867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424297"/>
            <a:ext cx="8161487" cy="1135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4"/>
              </a:lnSpc>
            </a:pPr>
            <a:r>
              <a:rPr lang="en-US" sz="7751" b="true">
                <a:solidFill>
                  <a:srgbClr val="1A1A1A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8832" y="3469569"/>
            <a:ext cx="8941222" cy="5788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9885" indent="-319943" lvl="1">
              <a:lnSpc>
                <a:spcPts val="4149"/>
              </a:lnSpc>
              <a:buFont typeface="Arial"/>
              <a:buChar char="•"/>
            </a:pPr>
            <a:r>
              <a:rPr lang="en-US" sz="2963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Infomate is a solution that provides the ICT Department with an interactive and reliable information assistant.</a:t>
            </a:r>
          </a:p>
          <a:p>
            <a:pPr algn="just">
              <a:lnSpc>
                <a:spcPts val="4149"/>
              </a:lnSpc>
            </a:pPr>
          </a:p>
          <a:p>
            <a:pPr algn="just" marL="639885" indent="-319943" lvl="1">
              <a:lnSpc>
                <a:spcPts val="4149"/>
              </a:lnSpc>
              <a:buFont typeface="Arial"/>
              <a:buChar char="•"/>
            </a:pPr>
            <a:r>
              <a:rPr lang="en-US" sz="2963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It ensures accuracy, easy maintenance, and accessibility by using modern web technologies and AI.</a:t>
            </a:r>
          </a:p>
          <a:p>
            <a:pPr algn="just">
              <a:lnSpc>
                <a:spcPts val="4149"/>
              </a:lnSpc>
            </a:pPr>
          </a:p>
          <a:p>
            <a:pPr algn="just" marL="639885" indent="-319943" lvl="1">
              <a:lnSpc>
                <a:spcPts val="4149"/>
              </a:lnSpc>
              <a:spcBef>
                <a:spcPct val="0"/>
              </a:spcBef>
              <a:buFont typeface="Arial"/>
              <a:buChar char="•"/>
            </a:pPr>
            <a:r>
              <a:rPr lang="en-US" sz="2963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Ultimately, Infomate lays the groundwork for a digital-first, student-friendly school environment.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9258716" y="-1859704"/>
            <a:ext cx="5603565" cy="8359800"/>
          </a:xfrm>
          <a:custGeom>
            <a:avLst/>
            <a:gdLst/>
            <a:ahLst/>
            <a:cxnLst/>
            <a:rect r="r" b="b" t="t" l="l"/>
            <a:pathLst>
              <a:path h="8359800" w="5603565">
                <a:moveTo>
                  <a:pt x="5603566" y="8359800"/>
                </a:moveTo>
                <a:lnTo>
                  <a:pt x="0" y="8359800"/>
                </a:lnTo>
                <a:lnTo>
                  <a:pt x="0" y="0"/>
                </a:lnTo>
                <a:lnTo>
                  <a:pt x="5603566" y="0"/>
                </a:lnTo>
                <a:lnTo>
                  <a:pt x="5603566" y="8359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726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40172" y="797627"/>
            <a:ext cx="7157353" cy="10495983"/>
          </a:xfrm>
          <a:custGeom>
            <a:avLst/>
            <a:gdLst/>
            <a:ahLst/>
            <a:cxnLst/>
            <a:rect r="r" b="b" t="t" l="l"/>
            <a:pathLst>
              <a:path h="10495983" w="7157353">
                <a:moveTo>
                  <a:pt x="0" y="0"/>
                </a:moveTo>
                <a:lnTo>
                  <a:pt x="7157353" y="0"/>
                </a:lnTo>
                <a:lnTo>
                  <a:pt x="7157353" y="10495983"/>
                </a:lnTo>
                <a:lnTo>
                  <a:pt x="0" y="104959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35949" t="-28181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668600" y="985658"/>
            <a:ext cx="8272642" cy="827264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539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804196" y="1121254"/>
            <a:ext cx="8001449" cy="800144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355510" y="1112589"/>
            <a:ext cx="12668229" cy="7599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20"/>
              </a:lnSpc>
              <a:spcBef>
                <a:spcPct val="0"/>
              </a:spcBef>
            </a:pPr>
            <a:r>
              <a:rPr lang="en-US" b="true" sz="21800">
                <a:solidFill>
                  <a:srgbClr val="004AAD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DAG0DbmaFJI</dc:identifier>
  <dcterms:modified xsi:type="dcterms:W3CDTF">2011-08-01T06:04:30Z</dcterms:modified>
  <cp:revision>1</cp:revision>
  <dc:title>Infomate</dc:title>
</cp:coreProperties>
</file>